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56" r:id="rId5"/>
    <p:sldId id="257" r:id="rId6"/>
    <p:sldId id="267" r:id="rId7"/>
    <p:sldId id="261" r:id="rId8"/>
    <p:sldId id="271" r:id="rId9"/>
    <p:sldId id="258" r:id="rId10"/>
    <p:sldId id="268" r:id="rId11"/>
    <p:sldId id="269" r:id="rId12"/>
    <p:sldId id="262" r:id="rId13"/>
    <p:sldId id="263" r:id="rId14"/>
    <p:sldId id="264" r:id="rId15"/>
    <p:sldId id="266" r:id="rId16"/>
    <p:sldId id="270" r:id="rId17"/>
    <p:sldId id="315" r:id="rId1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19"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A767287-2189-4852-9477-A5C9C92FCDC1}" type="datetimeFigureOut">
              <a:rPr lang="en-AU" smtClean="0"/>
              <a:t>23/08/2022</a:t>
            </a:fld>
            <a:endParaRPr lang="en-AU"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9FC74D9-F374-4484-BBAE-4F3E0A1ECB08}" type="slidenum">
              <a:rPr lang="en-AU" smtClean="0"/>
              <a:t>‹#›</a:t>
            </a:fld>
            <a:endParaRPr lang="en-AU" dirty="0"/>
          </a:p>
        </p:txBody>
      </p:sp>
    </p:spTree>
    <p:extLst>
      <p:ext uri="{BB962C8B-B14F-4D97-AF65-F5344CB8AC3E}">
        <p14:creationId xmlns:p14="http://schemas.microsoft.com/office/powerpoint/2010/main" val="398738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Welcome to our first ever new member meeting. Thank you for joining and we hope you will benefit from this afternoon’s session. I am Stephen Lardner, the manager of Ostomy NSW. Our other presenter today is Lee Gavegan, Stomal Therapy Nurse (often referred to as an STN) and Clinical Nurse Consultant. Lee is self-employed and works with Ostomy NSW each Tuesday as a service to our members. I will spend the first 15 minutes explaining a little about our/your association, Lee will present some very valuable information relating to your skin, and we should have around 10 to 15 minutes at the end for questions.</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1</a:t>
            </a:fld>
            <a:endParaRPr lang="en-AU" dirty="0"/>
          </a:p>
        </p:txBody>
      </p:sp>
    </p:spTree>
    <p:extLst>
      <p:ext uri="{BB962C8B-B14F-4D97-AF65-F5344CB8AC3E}">
        <p14:creationId xmlns:p14="http://schemas.microsoft.com/office/powerpoint/2010/main" val="2057041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Privacy is important to every one of us. We do require information from you to process your orders – as I mentioned earlier. The parcels we send do not have any reference to Ostomy NSW, brand names nor medical supplies.</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10</a:t>
            </a:fld>
            <a:endParaRPr lang="en-AU" dirty="0"/>
          </a:p>
        </p:txBody>
      </p:sp>
    </p:spTree>
    <p:extLst>
      <p:ext uri="{BB962C8B-B14F-4D97-AF65-F5344CB8AC3E}">
        <p14:creationId xmlns:p14="http://schemas.microsoft.com/office/powerpoint/2010/main" val="1464738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point I wanted to raise is our packing slip. With each order you receive, you will have in your parcel a packing slip.</a:t>
            </a:r>
            <a:endParaRPr lang="en-AU" dirty="0"/>
          </a:p>
        </p:txBody>
      </p:sp>
      <p:sp>
        <p:nvSpPr>
          <p:cNvPr id="4" name="Slide Number Placeholder 3"/>
          <p:cNvSpPr>
            <a:spLocks noGrp="1"/>
          </p:cNvSpPr>
          <p:nvPr>
            <p:ph type="sldNum" sz="quarter" idx="5"/>
          </p:nvPr>
        </p:nvSpPr>
        <p:spPr/>
        <p:txBody>
          <a:bodyPr/>
          <a:lstStyle/>
          <a:p>
            <a:fld id="{C9FC74D9-F374-4484-BBAE-4F3E0A1ECB08}" type="slidenum">
              <a:rPr lang="en-AU" smtClean="0"/>
              <a:t>11</a:t>
            </a:fld>
            <a:endParaRPr lang="en-AU" dirty="0"/>
          </a:p>
        </p:txBody>
      </p:sp>
    </p:spTree>
    <p:extLst>
      <p:ext uri="{BB962C8B-B14F-4D97-AF65-F5344CB8AC3E}">
        <p14:creationId xmlns:p14="http://schemas.microsoft.com/office/powerpoint/2010/main" val="335627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One side shows your individual details, such as name, address, email and mobile phone number. A window at the top contains current messages (</a:t>
            </a:r>
            <a:r>
              <a:rPr lang="en-GB" sz="1600" dirty="0" err="1"/>
              <a:t>eg.</a:t>
            </a:r>
            <a:r>
              <a:rPr lang="en-GB" sz="1600" dirty="0"/>
              <a:t> Fees). It shows you the amount of your money we are holding in your account, or if it is negative, the amount you owe to Ostomy NSW for postage. The appliances and pharmaceuticals you ordered are listed, the quantity supplied (units and boxes) and the maximum monthly allowance for these appliances.</a:t>
            </a:r>
          </a:p>
          <a:p>
            <a:r>
              <a:rPr lang="en-GB" sz="1600" dirty="0"/>
              <a:t>The reverse side is a blank order form you can use to place your next order – or you can send to us the front and a message, such as “my June order..”.</a:t>
            </a:r>
          </a:p>
          <a:p>
            <a:r>
              <a:rPr lang="en-GB" sz="1600" dirty="0"/>
              <a:t>I will take any questions at the end of the session, or simply send an email to me: manager@ostomynsw.org.au.</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12</a:t>
            </a:fld>
            <a:endParaRPr lang="en-AU" dirty="0"/>
          </a:p>
        </p:txBody>
      </p:sp>
    </p:spTree>
    <p:extLst>
      <p:ext uri="{BB962C8B-B14F-4D97-AF65-F5344CB8AC3E}">
        <p14:creationId xmlns:p14="http://schemas.microsoft.com/office/powerpoint/2010/main" val="259323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FC74D9-F374-4484-BBAE-4F3E0A1ECB08}" type="slidenum">
              <a:rPr lang="en-AU" smtClean="0"/>
              <a:t>13</a:t>
            </a:fld>
            <a:endParaRPr lang="en-AU" dirty="0"/>
          </a:p>
        </p:txBody>
      </p:sp>
    </p:spTree>
    <p:extLst>
      <p:ext uri="{BB962C8B-B14F-4D97-AF65-F5344CB8AC3E}">
        <p14:creationId xmlns:p14="http://schemas.microsoft.com/office/powerpoint/2010/main" val="207516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To begin, I will explain who is Ostomy NSW and how you order your appliances and supplies from us.</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2</a:t>
            </a:fld>
            <a:endParaRPr lang="en-AU" dirty="0"/>
          </a:p>
        </p:txBody>
      </p:sp>
    </p:spTree>
    <p:extLst>
      <p:ext uri="{BB962C8B-B14F-4D97-AF65-F5344CB8AC3E}">
        <p14:creationId xmlns:p14="http://schemas.microsoft.com/office/powerpoint/2010/main" val="172631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When you received your first order from us, there was a white envelope which contained relevant information for you as a new member…. There is a 6-page information pack providing details on how to order. I will review some of this information shortly. If you have mis-placed this document, we can send you another one.</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3</a:t>
            </a:fld>
            <a:endParaRPr lang="en-AU" dirty="0"/>
          </a:p>
        </p:txBody>
      </p:sp>
    </p:spTree>
    <p:extLst>
      <p:ext uri="{BB962C8B-B14F-4D97-AF65-F5344CB8AC3E}">
        <p14:creationId xmlns:p14="http://schemas.microsoft.com/office/powerpoint/2010/main" val="376150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You also received a small glossy 2-fold brochure which also provides information and advice. One key point to know is Ostomy NSW distributes your appliances and assists with your products. We do not offer any clinical advice as we are not clinically trained. </a:t>
            </a:r>
            <a:r>
              <a:rPr lang="en-GB" sz="1600" dirty="0" err="1"/>
              <a:t>Hencve</a:t>
            </a:r>
            <a:r>
              <a:rPr lang="en-GB" sz="1600" dirty="0"/>
              <a:t> We have Lee joining us on the call today.</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4</a:t>
            </a:fld>
            <a:endParaRPr lang="en-AU" dirty="0"/>
          </a:p>
        </p:txBody>
      </p:sp>
    </p:spTree>
    <p:extLst>
      <p:ext uri="{BB962C8B-B14F-4D97-AF65-F5344CB8AC3E}">
        <p14:creationId xmlns:p14="http://schemas.microsoft.com/office/powerpoint/2010/main" val="60612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There are two multi-paged magazines that are published during the year. The smaller A5 brochure is unique to Ostomy NSW and compiled by me and some of our team. We publish this 4 times per year (one per season). The larger magazine is published nationally and distributed to all ostomates in Australia (around 50,000 people). This comes out three times per year. Both magazines are added to your supply parcel when you order and when they are available.</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5</a:t>
            </a:fld>
            <a:endParaRPr lang="en-AU" dirty="0"/>
          </a:p>
        </p:txBody>
      </p:sp>
    </p:spTree>
    <p:extLst>
      <p:ext uri="{BB962C8B-B14F-4D97-AF65-F5344CB8AC3E}">
        <p14:creationId xmlns:p14="http://schemas.microsoft.com/office/powerpoint/2010/main" val="312300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 next few slides explain how do you order, what do I receive with my supplies and how much does is cost? Firstly, How Do I order?</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6</a:t>
            </a:fld>
            <a:endParaRPr lang="en-AU" dirty="0"/>
          </a:p>
        </p:txBody>
      </p:sp>
    </p:spTree>
    <p:extLst>
      <p:ext uri="{BB962C8B-B14F-4D97-AF65-F5344CB8AC3E}">
        <p14:creationId xmlns:p14="http://schemas.microsoft.com/office/powerpoint/2010/main" val="289646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Your membership number and Medicare number must be provided with your order. Without this information we cannot claim the cost on your behalf and we will have to either charge you for supplies, or hold supplies until we receive the information we require. We will contact you if information is missing (assuming we can identify who you are).</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7</a:t>
            </a:fld>
            <a:endParaRPr lang="en-AU" dirty="0"/>
          </a:p>
        </p:txBody>
      </p:sp>
    </p:spTree>
    <p:extLst>
      <p:ext uri="{BB962C8B-B14F-4D97-AF65-F5344CB8AC3E}">
        <p14:creationId xmlns:p14="http://schemas.microsoft.com/office/powerpoint/2010/main" val="39258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Our online order form is the preferred method to receive your orders. This process marks as compulsory the fields we require to make sure your order is processed quickly and accurately. There are links to our payment site, which is secure and protected through a payment gateway process we use.</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8</a:t>
            </a:fld>
            <a:endParaRPr lang="en-AU" dirty="0"/>
          </a:p>
        </p:txBody>
      </p:sp>
    </p:spTree>
    <p:extLst>
      <p:ext uri="{BB962C8B-B14F-4D97-AF65-F5344CB8AC3E}">
        <p14:creationId xmlns:p14="http://schemas.microsoft.com/office/powerpoint/2010/main" val="359039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 important “Money” question! </a:t>
            </a:r>
          </a:p>
          <a:p>
            <a:r>
              <a:rPr lang="en-GB" sz="1600" dirty="0"/>
              <a:t>The average order value per year per member is $2,200. Even if you place small or infrequent orders, being a member is much cheaper than paying for appliances.</a:t>
            </a:r>
            <a:endParaRPr lang="en-AU" sz="1600" dirty="0"/>
          </a:p>
        </p:txBody>
      </p:sp>
      <p:sp>
        <p:nvSpPr>
          <p:cNvPr id="4" name="Slide Number Placeholder 3"/>
          <p:cNvSpPr>
            <a:spLocks noGrp="1"/>
          </p:cNvSpPr>
          <p:nvPr>
            <p:ph type="sldNum" sz="quarter" idx="5"/>
          </p:nvPr>
        </p:nvSpPr>
        <p:spPr/>
        <p:txBody>
          <a:bodyPr/>
          <a:lstStyle/>
          <a:p>
            <a:fld id="{C9FC74D9-F374-4484-BBAE-4F3E0A1ECB08}" type="slidenum">
              <a:rPr lang="en-AU" smtClean="0"/>
              <a:t>9</a:t>
            </a:fld>
            <a:endParaRPr lang="en-AU" dirty="0"/>
          </a:p>
        </p:txBody>
      </p:sp>
    </p:spTree>
    <p:extLst>
      <p:ext uri="{BB962C8B-B14F-4D97-AF65-F5344CB8AC3E}">
        <p14:creationId xmlns:p14="http://schemas.microsoft.com/office/powerpoint/2010/main" val="369852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0B97653-3702-47FB-8547-E5C92070A4F1}" type="datetime1">
              <a:rPr lang="en-US" smtClean="0"/>
              <a:t>8/23/2022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5D664F-14E3-4E5E-A4F9-5C218FECC1DA}" type="datetime1">
              <a:rPr lang="en-US" smtClean="0"/>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158531C1-42D8-466B-8ED4-64418BFF19AB}" type="datetime1">
              <a:rPr lang="en-US" smtClean="0"/>
              <a:t>8/23/2022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DA683853-721E-4274-A59B-81404FC8CE28}" type="datetime1">
              <a:rPr lang="en-US" smtClean="0"/>
              <a:t>8/23/2022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5218586-D9EE-4D3C-A204-CF57C7B68D8A}" type="datetime1">
              <a:rPr lang="en-US" smtClean="0"/>
              <a:t>8/23/2022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690FE9-8E95-4559-9A4B-EB192FAC8566}" type="datetime1">
              <a:rPr lang="en-US" smtClean="0"/>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E7DB6B-A216-4200-8892-588E69B9943D}" type="datetime1">
              <a:rPr lang="en-US" smtClean="0"/>
              <a:t>8/23/2022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768A8E-8D97-4950-AD46-B7C1B6146F4B}" type="datetime1">
              <a:rPr lang="en-US" smtClean="0"/>
              <a:t>8/23/2022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AFCA1-282C-4249-AD8B-1394806D22E5}" type="datetime1">
              <a:rPr lang="en-US" smtClean="0"/>
              <a:t>8/23/2022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579BC91-FD9A-4552-9342-D949B42594C7}" type="datetime1">
              <a:rPr lang="en-US" smtClean="0"/>
              <a:t>8/23/2022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A3D919-F5B4-4B17-9D87-5E1C738897CB}" type="datetime1">
              <a:rPr lang="en-US" smtClean="0"/>
              <a:t>8/23/2022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F6790D9-8459-4EEC-9549-994CA9277884}" type="datetime1">
              <a:rPr lang="en-US" smtClean="0"/>
              <a:t>8/23/2022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ostomynsw.org.au/order_form18.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orders@ostomynsw.org.a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7E1C-6C1C-483C-B488-1E43A1DF867A}"/>
              </a:ext>
            </a:extLst>
          </p:cNvPr>
          <p:cNvSpPr>
            <a:spLocks noGrp="1"/>
          </p:cNvSpPr>
          <p:nvPr>
            <p:ph type="ctrTitle"/>
          </p:nvPr>
        </p:nvSpPr>
        <p:spPr/>
        <p:txBody>
          <a:bodyPr/>
          <a:lstStyle/>
          <a:p>
            <a:pPr algn="ctr"/>
            <a:r>
              <a:rPr lang="en-GB" dirty="0"/>
              <a:t>New Members </a:t>
            </a:r>
            <a:br>
              <a:rPr lang="en-GB" dirty="0"/>
            </a:br>
            <a:r>
              <a:rPr lang="en-GB" dirty="0"/>
              <a:t>Welcome to Ostomy NSW</a:t>
            </a:r>
            <a:endParaRPr lang="en-AU" dirty="0"/>
          </a:p>
        </p:txBody>
      </p:sp>
      <p:sp>
        <p:nvSpPr>
          <p:cNvPr id="3" name="Subtitle 2">
            <a:extLst>
              <a:ext uri="{FF2B5EF4-FFF2-40B4-BE49-F238E27FC236}">
                <a16:creationId xmlns:a16="http://schemas.microsoft.com/office/drawing/2014/main" id="{C4D8F66F-D2E3-4AC3-96F2-A3E02D8F4596}"/>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id="{56F67F12-4C93-8874-342F-AF0DADC01110}"/>
              </a:ext>
            </a:extLst>
          </p:cNvPr>
          <p:cNvPicPr>
            <a:picLocks noChangeAspect="1"/>
          </p:cNvPicPr>
          <p:nvPr/>
        </p:nvPicPr>
        <p:blipFill>
          <a:blip r:embed="rId3"/>
          <a:stretch>
            <a:fillRect/>
          </a:stretch>
        </p:blipFill>
        <p:spPr>
          <a:xfrm>
            <a:off x="642371" y="326434"/>
            <a:ext cx="2575784" cy="1482066"/>
          </a:xfrm>
          <a:prstGeom prst="rect">
            <a:avLst/>
          </a:prstGeom>
        </p:spPr>
      </p:pic>
      <p:pic>
        <p:nvPicPr>
          <p:cNvPr id="5" name="Picture 2">
            <a:extLst>
              <a:ext uri="{FF2B5EF4-FFF2-40B4-BE49-F238E27FC236}">
                <a16:creationId xmlns:a16="http://schemas.microsoft.com/office/drawing/2014/main" id="{3C191BAC-01D3-8CAA-0F77-4F9D2F6C3D60}"/>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288865" y="4944271"/>
            <a:ext cx="12858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119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CD76-D101-4BF5-8F8B-437E804D2E9B}"/>
              </a:ext>
            </a:extLst>
          </p:cNvPr>
          <p:cNvSpPr>
            <a:spLocks noGrp="1"/>
          </p:cNvSpPr>
          <p:nvPr>
            <p:ph type="title"/>
          </p:nvPr>
        </p:nvSpPr>
        <p:spPr>
          <a:xfrm>
            <a:off x="422564" y="681037"/>
            <a:ext cx="10515600" cy="586597"/>
          </a:xfrm>
        </p:spPr>
        <p:txBody>
          <a:bodyPr>
            <a:normAutofit/>
          </a:bodyPr>
          <a:lstStyle/>
          <a:p>
            <a:r>
              <a:rPr lang="en-GB" sz="3200" dirty="0"/>
              <a:t>Your Information and Privacy</a:t>
            </a:r>
            <a:endParaRPr lang="en-AU" sz="3200" dirty="0"/>
          </a:p>
        </p:txBody>
      </p:sp>
      <p:sp>
        <p:nvSpPr>
          <p:cNvPr id="3" name="Content Placeholder 2">
            <a:extLst>
              <a:ext uri="{FF2B5EF4-FFF2-40B4-BE49-F238E27FC236}">
                <a16:creationId xmlns:a16="http://schemas.microsoft.com/office/drawing/2014/main" id="{D7AC7E07-3B90-402E-9889-C6614E0009CB}"/>
              </a:ext>
            </a:extLst>
          </p:cNvPr>
          <p:cNvSpPr>
            <a:spLocks noGrp="1"/>
          </p:cNvSpPr>
          <p:nvPr>
            <p:ph idx="1"/>
          </p:nvPr>
        </p:nvSpPr>
        <p:spPr>
          <a:xfrm>
            <a:off x="838200" y="1408922"/>
            <a:ext cx="10515600" cy="4768041"/>
          </a:xfrm>
        </p:spPr>
        <p:txBody>
          <a:bodyPr>
            <a:normAutofit/>
          </a:bodyPr>
          <a:lstStyle/>
          <a:p>
            <a:r>
              <a:rPr lang="en-GB" sz="2000" dirty="0"/>
              <a:t>Email address and phone numbers – please keep us up to date with any changes.</a:t>
            </a:r>
          </a:p>
          <a:p>
            <a:r>
              <a:rPr lang="en-GB" sz="2000" dirty="0"/>
              <a:t>We use email to contact you and for eParcel tracking.</a:t>
            </a:r>
          </a:p>
          <a:p>
            <a:r>
              <a:rPr lang="en-GB" sz="2000" dirty="0"/>
              <a:t>Our computer system SAMS is secure.</a:t>
            </a:r>
          </a:p>
          <a:p>
            <a:r>
              <a:rPr lang="en-GB" sz="2000" dirty="0"/>
              <a:t>We never send your personal information outside of ONL, without your permission (for instance, you may ask us to supply your details to a supplier).</a:t>
            </a:r>
          </a:p>
          <a:p>
            <a:r>
              <a:rPr lang="en-GB" sz="2000" dirty="0"/>
              <a:t>Large email communications are sent as “blind copy” or through secure third parties.</a:t>
            </a:r>
            <a:endParaRPr lang="en-AU" sz="2000" dirty="0"/>
          </a:p>
        </p:txBody>
      </p:sp>
    </p:spTree>
    <p:extLst>
      <p:ext uri="{BB962C8B-B14F-4D97-AF65-F5344CB8AC3E}">
        <p14:creationId xmlns:p14="http://schemas.microsoft.com/office/powerpoint/2010/main" val="137393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CD76-D101-4BF5-8F8B-437E804D2E9B}"/>
              </a:ext>
            </a:extLst>
          </p:cNvPr>
          <p:cNvSpPr>
            <a:spLocks noGrp="1"/>
          </p:cNvSpPr>
          <p:nvPr>
            <p:ph type="title"/>
          </p:nvPr>
        </p:nvSpPr>
        <p:spPr>
          <a:xfrm>
            <a:off x="391167" y="600362"/>
            <a:ext cx="11029616" cy="720463"/>
          </a:xfrm>
        </p:spPr>
        <p:txBody>
          <a:bodyPr>
            <a:normAutofit/>
          </a:bodyPr>
          <a:lstStyle/>
          <a:p>
            <a:r>
              <a:rPr lang="en-GB" sz="3200" dirty="0"/>
              <a:t>Packing Slip</a:t>
            </a:r>
            <a:endParaRPr lang="en-AU" sz="3200" dirty="0"/>
          </a:p>
        </p:txBody>
      </p:sp>
    </p:spTree>
    <p:extLst>
      <p:ext uri="{BB962C8B-B14F-4D97-AF65-F5344CB8AC3E}">
        <p14:creationId xmlns:p14="http://schemas.microsoft.com/office/powerpoint/2010/main" val="31563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C78F92-A807-4D5F-8B1F-1267FCD55677}"/>
              </a:ext>
            </a:extLst>
          </p:cNvPr>
          <p:cNvPicPr>
            <a:picLocks noChangeAspect="1"/>
          </p:cNvPicPr>
          <p:nvPr/>
        </p:nvPicPr>
        <p:blipFill>
          <a:blip r:embed="rId3"/>
          <a:stretch>
            <a:fillRect/>
          </a:stretch>
        </p:blipFill>
        <p:spPr>
          <a:xfrm>
            <a:off x="6874254" y="0"/>
            <a:ext cx="4838700" cy="6858000"/>
          </a:xfrm>
          <a:prstGeom prst="rect">
            <a:avLst/>
          </a:prstGeom>
          <a:ln>
            <a:solidFill>
              <a:schemeClr val="tx1"/>
            </a:solidFill>
          </a:ln>
        </p:spPr>
      </p:pic>
      <p:pic>
        <p:nvPicPr>
          <p:cNvPr id="3" name="Picture 2">
            <a:extLst>
              <a:ext uri="{FF2B5EF4-FFF2-40B4-BE49-F238E27FC236}">
                <a16:creationId xmlns:a16="http://schemas.microsoft.com/office/drawing/2014/main" id="{4E946717-8E78-4609-8B47-6E2214FBDDCA}"/>
              </a:ext>
            </a:extLst>
          </p:cNvPr>
          <p:cNvPicPr>
            <a:picLocks noChangeAspect="1"/>
          </p:cNvPicPr>
          <p:nvPr/>
        </p:nvPicPr>
        <p:blipFill>
          <a:blip r:embed="rId4"/>
          <a:stretch>
            <a:fillRect/>
          </a:stretch>
        </p:blipFill>
        <p:spPr>
          <a:xfrm>
            <a:off x="735522" y="0"/>
            <a:ext cx="4781550" cy="6858000"/>
          </a:xfrm>
          <a:prstGeom prst="rect">
            <a:avLst/>
          </a:prstGeom>
        </p:spPr>
      </p:pic>
      <p:sp>
        <p:nvSpPr>
          <p:cNvPr id="4" name="Rectangle: Rounded Corners 3">
            <a:extLst>
              <a:ext uri="{FF2B5EF4-FFF2-40B4-BE49-F238E27FC236}">
                <a16:creationId xmlns:a16="http://schemas.microsoft.com/office/drawing/2014/main" id="{A861B6A7-5809-40B9-9897-0A3663C31809}"/>
              </a:ext>
            </a:extLst>
          </p:cNvPr>
          <p:cNvSpPr/>
          <p:nvPr/>
        </p:nvSpPr>
        <p:spPr>
          <a:xfrm>
            <a:off x="3322040" y="142613"/>
            <a:ext cx="2080470" cy="83051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C6385AC9-796B-48ED-9088-3A2DD4DA9C87}"/>
              </a:ext>
            </a:extLst>
          </p:cNvPr>
          <p:cNvSpPr/>
          <p:nvPr/>
        </p:nvSpPr>
        <p:spPr>
          <a:xfrm>
            <a:off x="3322040" y="1040235"/>
            <a:ext cx="2080470" cy="61379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Rounded Corners 16">
            <a:extLst>
              <a:ext uri="{FF2B5EF4-FFF2-40B4-BE49-F238E27FC236}">
                <a16:creationId xmlns:a16="http://schemas.microsoft.com/office/drawing/2014/main" id="{9B211DC4-F006-4F1E-A775-03751F77936E}"/>
              </a:ext>
            </a:extLst>
          </p:cNvPr>
          <p:cNvSpPr/>
          <p:nvPr/>
        </p:nvSpPr>
        <p:spPr>
          <a:xfrm>
            <a:off x="735522" y="2518095"/>
            <a:ext cx="4419906" cy="30060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4548B7A4-467E-4636-9A98-029F912D1E90}"/>
              </a:ext>
            </a:extLst>
          </p:cNvPr>
          <p:cNvSpPr txBox="1"/>
          <p:nvPr/>
        </p:nvSpPr>
        <p:spPr>
          <a:xfrm>
            <a:off x="2583809" y="4647501"/>
            <a:ext cx="922176" cy="400110"/>
          </a:xfrm>
          <a:prstGeom prst="rect">
            <a:avLst/>
          </a:prstGeom>
          <a:noFill/>
        </p:spPr>
        <p:txBody>
          <a:bodyPr wrap="none" rtlCol="0">
            <a:spAutoFit/>
          </a:bodyPr>
          <a:lstStyle/>
          <a:p>
            <a:r>
              <a:rPr lang="en-AU" sz="2000" dirty="0">
                <a:solidFill>
                  <a:srgbClr val="FF0000"/>
                </a:solidFill>
                <a:latin typeface="Arial Black" panose="020B0A04020102020204" pitchFamily="34" charset="0"/>
              </a:rPr>
              <a:t>Front</a:t>
            </a:r>
          </a:p>
        </p:txBody>
      </p:sp>
      <p:sp>
        <p:nvSpPr>
          <p:cNvPr id="18" name="TextBox 17">
            <a:extLst>
              <a:ext uri="{FF2B5EF4-FFF2-40B4-BE49-F238E27FC236}">
                <a16:creationId xmlns:a16="http://schemas.microsoft.com/office/drawing/2014/main" id="{3E0E39AE-7CDE-4B83-8E71-4BFC8256E633}"/>
              </a:ext>
            </a:extLst>
          </p:cNvPr>
          <p:cNvSpPr txBox="1"/>
          <p:nvPr/>
        </p:nvSpPr>
        <p:spPr>
          <a:xfrm>
            <a:off x="8927284" y="4656124"/>
            <a:ext cx="893643" cy="400110"/>
          </a:xfrm>
          <a:prstGeom prst="rect">
            <a:avLst/>
          </a:prstGeom>
          <a:noFill/>
        </p:spPr>
        <p:txBody>
          <a:bodyPr wrap="none" rtlCol="0">
            <a:spAutoFit/>
          </a:bodyPr>
          <a:lstStyle/>
          <a:p>
            <a:r>
              <a:rPr lang="en-AU" sz="2000" dirty="0">
                <a:solidFill>
                  <a:srgbClr val="FF0000"/>
                </a:solidFill>
                <a:latin typeface="Arial Black" panose="020B0A04020102020204" pitchFamily="34" charset="0"/>
              </a:rPr>
              <a:t>Back</a:t>
            </a:r>
          </a:p>
        </p:txBody>
      </p:sp>
    </p:spTree>
    <p:extLst>
      <p:ext uri="{BB962C8B-B14F-4D97-AF65-F5344CB8AC3E}">
        <p14:creationId xmlns:p14="http://schemas.microsoft.com/office/powerpoint/2010/main" val="356567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1B7EA0-5970-9B85-9E0D-C6C4DAC77EFF}"/>
              </a:ext>
            </a:extLst>
          </p:cNvPr>
          <p:cNvPicPr>
            <a:picLocks noChangeAspect="1"/>
          </p:cNvPicPr>
          <p:nvPr/>
        </p:nvPicPr>
        <p:blipFill>
          <a:blip r:embed="rId3"/>
          <a:stretch>
            <a:fillRect/>
          </a:stretch>
        </p:blipFill>
        <p:spPr>
          <a:xfrm>
            <a:off x="5044348" y="2569389"/>
            <a:ext cx="2103303" cy="1719221"/>
          </a:xfrm>
          <a:prstGeom prst="rect">
            <a:avLst/>
          </a:prstGeom>
        </p:spPr>
      </p:pic>
      <p:sp>
        <p:nvSpPr>
          <p:cNvPr id="2" name="TextBox 1">
            <a:extLst>
              <a:ext uri="{FF2B5EF4-FFF2-40B4-BE49-F238E27FC236}">
                <a16:creationId xmlns:a16="http://schemas.microsoft.com/office/drawing/2014/main" id="{98DC7F52-DD1B-8662-7731-FD21C99FD488}"/>
              </a:ext>
            </a:extLst>
          </p:cNvPr>
          <p:cNvSpPr txBox="1"/>
          <p:nvPr/>
        </p:nvSpPr>
        <p:spPr>
          <a:xfrm>
            <a:off x="3040130" y="4932218"/>
            <a:ext cx="6111738" cy="584775"/>
          </a:xfrm>
          <a:prstGeom prst="rect">
            <a:avLst/>
          </a:prstGeom>
          <a:noFill/>
        </p:spPr>
        <p:txBody>
          <a:bodyPr wrap="none" rtlCol="0">
            <a:spAutoFit/>
          </a:bodyPr>
          <a:lstStyle/>
          <a:p>
            <a:r>
              <a:rPr lang="en-GB" sz="3200" dirty="0"/>
              <a:t>Introducing Lee Gavegan CNC STN</a:t>
            </a:r>
            <a:endParaRPr lang="en-AU" sz="3200" dirty="0"/>
          </a:p>
        </p:txBody>
      </p:sp>
    </p:spTree>
    <p:extLst>
      <p:ext uri="{BB962C8B-B14F-4D97-AF65-F5344CB8AC3E}">
        <p14:creationId xmlns:p14="http://schemas.microsoft.com/office/powerpoint/2010/main" val="52479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F5DF-9FC5-44EC-81C9-8170D1B18A4A}"/>
              </a:ext>
            </a:extLst>
          </p:cNvPr>
          <p:cNvSpPr>
            <a:spLocks noGrp="1"/>
          </p:cNvSpPr>
          <p:nvPr>
            <p:ph type="title"/>
          </p:nvPr>
        </p:nvSpPr>
        <p:spPr/>
        <p:txBody>
          <a:bodyPr/>
          <a:lstStyle/>
          <a:p>
            <a:r>
              <a:rPr lang="en-AU" dirty="0"/>
              <a:t>disclaimer</a:t>
            </a:r>
          </a:p>
        </p:txBody>
      </p:sp>
      <p:sp>
        <p:nvSpPr>
          <p:cNvPr id="3" name="Text Placeholder 2">
            <a:extLst>
              <a:ext uri="{FF2B5EF4-FFF2-40B4-BE49-F238E27FC236}">
                <a16:creationId xmlns:a16="http://schemas.microsoft.com/office/drawing/2014/main" id="{6C8B9EEF-734F-4BA4-B1FC-9DF6AECB9BAB}"/>
              </a:ext>
            </a:extLst>
          </p:cNvPr>
          <p:cNvSpPr>
            <a:spLocks noGrp="1"/>
          </p:cNvSpPr>
          <p:nvPr>
            <p:ph type="body" idx="1"/>
          </p:nvPr>
        </p:nvSpPr>
        <p:spPr/>
        <p:txBody>
          <a:bodyPr>
            <a:normAutofit fontScale="62500" lnSpcReduction="20000"/>
          </a:bodyPr>
          <a:lstStyle/>
          <a:p>
            <a:r>
              <a:rPr lang="en-AU" dirty="0"/>
              <a:t>OSTOMY NSW </a:t>
            </a:r>
            <a:r>
              <a:rPr lang="en-AU" dirty="0" err="1"/>
              <a:t>LIMItEd</a:t>
            </a:r>
            <a:r>
              <a:rPr lang="en-AU" dirty="0"/>
              <a:t> supports all companies equally SUPPLYING STOMA &amp; RELATED PRODUCTS.</a:t>
            </a:r>
          </a:p>
          <a:p>
            <a:r>
              <a:rPr lang="en-AU" dirty="0"/>
              <a:t>This presentation is for education only and does not replace discussing / seeing your  stomal therapist with any issues you may be concerned about.</a:t>
            </a:r>
          </a:p>
          <a:p>
            <a:endParaRPr lang="en-AU" dirty="0"/>
          </a:p>
        </p:txBody>
      </p:sp>
      <p:sp>
        <p:nvSpPr>
          <p:cNvPr id="4" name="Slide Number Placeholder 3">
            <a:extLst>
              <a:ext uri="{FF2B5EF4-FFF2-40B4-BE49-F238E27FC236}">
                <a16:creationId xmlns:a16="http://schemas.microsoft.com/office/drawing/2014/main" id="{0459E8A2-8929-4F28-BF87-3AA20974855C}"/>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34920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F0F1-544D-4F31-A6FC-1A30C85289F0}"/>
              </a:ext>
            </a:extLst>
          </p:cNvPr>
          <p:cNvSpPr>
            <a:spLocks noGrp="1"/>
          </p:cNvSpPr>
          <p:nvPr>
            <p:ph type="title"/>
          </p:nvPr>
        </p:nvSpPr>
        <p:spPr>
          <a:xfrm>
            <a:off x="1095207" y="511539"/>
            <a:ext cx="10515600" cy="742222"/>
          </a:xfrm>
        </p:spPr>
        <p:txBody>
          <a:bodyPr>
            <a:normAutofit/>
          </a:bodyPr>
          <a:lstStyle/>
          <a:p>
            <a:pPr algn="ctr"/>
            <a:r>
              <a:rPr lang="en-GB" sz="3200" dirty="0"/>
              <a:t>Who is </a:t>
            </a:r>
            <a:r>
              <a:rPr lang="en-GB" sz="3200" b="1" dirty="0"/>
              <a:t>O</a:t>
            </a:r>
            <a:r>
              <a:rPr lang="en-GB" sz="3200" dirty="0"/>
              <a:t>stomy </a:t>
            </a:r>
            <a:r>
              <a:rPr lang="en-GB" sz="3200" b="1" dirty="0"/>
              <a:t>N</a:t>
            </a:r>
            <a:r>
              <a:rPr lang="en-GB" sz="3200" dirty="0"/>
              <a:t>SW </a:t>
            </a:r>
            <a:r>
              <a:rPr lang="en-GB" sz="3200" b="1" dirty="0"/>
              <a:t>L</a:t>
            </a:r>
            <a:r>
              <a:rPr lang="en-GB" sz="3200" dirty="0"/>
              <a:t>imited (ONL)?</a:t>
            </a:r>
            <a:endParaRPr lang="en-AU" sz="3200" dirty="0"/>
          </a:p>
        </p:txBody>
      </p:sp>
      <p:sp>
        <p:nvSpPr>
          <p:cNvPr id="3" name="Content Placeholder 2">
            <a:extLst>
              <a:ext uri="{FF2B5EF4-FFF2-40B4-BE49-F238E27FC236}">
                <a16:creationId xmlns:a16="http://schemas.microsoft.com/office/drawing/2014/main" id="{3A84342E-5630-4E8D-8214-1B474FD22B78}"/>
              </a:ext>
            </a:extLst>
          </p:cNvPr>
          <p:cNvSpPr>
            <a:spLocks noGrp="1"/>
          </p:cNvSpPr>
          <p:nvPr>
            <p:ph idx="1"/>
          </p:nvPr>
        </p:nvSpPr>
        <p:spPr/>
        <p:txBody>
          <a:bodyPr>
            <a:normAutofit/>
          </a:bodyPr>
          <a:lstStyle/>
          <a:p>
            <a:r>
              <a:rPr lang="en-GB" sz="2000" dirty="0"/>
              <a:t>We are one of 21 Associations in Australia authorised to distribute stoma supplies. Often referred to as “ONL”.</a:t>
            </a:r>
          </a:p>
          <a:p>
            <a:r>
              <a:rPr lang="en-GB" sz="2000" dirty="0"/>
              <a:t>We are a company Limited By Guarantee – owned and operated for our members.</a:t>
            </a:r>
          </a:p>
          <a:p>
            <a:r>
              <a:rPr lang="en-GB" sz="2000" dirty="0"/>
              <a:t>We are a registered charity with the Australian Charities Not-for-profit Commission (ACNC).</a:t>
            </a:r>
          </a:p>
          <a:p>
            <a:r>
              <a:rPr lang="en-GB" sz="2000" dirty="0"/>
              <a:t>16 part-time or casual paid staff (10 FTE); 35 volunteers (3.5 FTE).</a:t>
            </a:r>
          </a:p>
          <a:p>
            <a:r>
              <a:rPr lang="en-GB" sz="2000" dirty="0"/>
              <a:t>Governed by a volunteer Board of Directors.</a:t>
            </a:r>
          </a:p>
          <a:p>
            <a:r>
              <a:rPr lang="en-GB" sz="2000" dirty="0"/>
              <a:t>6000 members – some have been with us for many years.</a:t>
            </a:r>
          </a:p>
          <a:p>
            <a:endParaRPr lang="en-AU" sz="2000" dirty="0"/>
          </a:p>
        </p:txBody>
      </p:sp>
      <p:pic>
        <p:nvPicPr>
          <p:cNvPr id="4" name="Picture 3">
            <a:extLst>
              <a:ext uri="{FF2B5EF4-FFF2-40B4-BE49-F238E27FC236}">
                <a16:creationId xmlns:a16="http://schemas.microsoft.com/office/drawing/2014/main" id="{B1419618-EC1B-AB36-06D7-1FC75B93A32C}"/>
              </a:ext>
            </a:extLst>
          </p:cNvPr>
          <p:cNvPicPr>
            <a:picLocks noChangeAspect="1"/>
          </p:cNvPicPr>
          <p:nvPr/>
        </p:nvPicPr>
        <p:blipFill>
          <a:blip r:embed="rId3"/>
          <a:stretch>
            <a:fillRect/>
          </a:stretch>
        </p:blipFill>
        <p:spPr>
          <a:xfrm>
            <a:off x="642371" y="326435"/>
            <a:ext cx="1981372" cy="1140051"/>
          </a:xfrm>
          <a:prstGeom prst="rect">
            <a:avLst/>
          </a:prstGeom>
        </p:spPr>
      </p:pic>
    </p:spTree>
    <p:extLst>
      <p:ext uri="{BB962C8B-B14F-4D97-AF65-F5344CB8AC3E}">
        <p14:creationId xmlns:p14="http://schemas.microsoft.com/office/powerpoint/2010/main" val="207553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00EF-89D2-43DA-BB3C-252551554C51}"/>
              </a:ext>
            </a:extLst>
          </p:cNvPr>
          <p:cNvSpPr>
            <a:spLocks noGrp="1"/>
          </p:cNvSpPr>
          <p:nvPr>
            <p:ph type="title"/>
          </p:nvPr>
        </p:nvSpPr>
        <p:spPr>
          <a:xfrm>
            <a:off x="838200" y="253154"/>
            <a:ext cx="10515600" cy="882518"/>
          </a:xfrm>
        </p:spPr>
        <p:txBody>
          <a:bodyPr>
            <a:normAutofit/>
          </a:bodyPr>
          <a:lstStyle/>
          <a:p>
            <a:r>
              <a:rPr lang="en-GB" sz="3200" dirty="0"/>
              <a:t>New Member pack (6 pages)</a:t>
            </a:r>
            <a:endParaRPr lang="en-AU" sz="3200" dirty="0"/>
          </a:p>
        </p:txBody>
      </p:sp>
      <p:pic>
        <p:nvPicPr>
          <p:cNvPr id="4" name="Picture 3">
            <a:extLst>
              <a:ext uri="{FF2B5EF4-FFF2-40B4-BE49-F238E27FC236}">
                <a16:creationId xmlns:a16="http://schemas.microsoft.com/office/drawing/2014/main" id="{BE30EE70-F12B-5DF6-AC84-B746E6C275F8}"/>
              </a:ext>
            </a:extLst>
          </p:cNvPr>
          <p:cNvPicPr>
            <a:picLocks noChangeAspect="1"/>
          </p:cNvPicPr>
          <p:nvPr/>
        </p:nvPicPr>
        <p:blipFill>
          <a:blip r:embed="rId3"/>
          <a:stretch>
            <a:fillRect/>
          </a:stretch>
        </p:blipFill>
        <p:spPr>
          <a:xfrm>
            <a:off x="365055" y="1534742"/>
            <a:ext cx="2290877" cy="3247949"/>
          </a:xfrm>
          <a:prstGeom prst="rect">
            <a:avLst/>
          </a:prstGeom>
          <a:ln>
            <a:solidFill>
              <a:schemeClr val="accent1"/>
            </a:solidFill>
          </a:ln>
        </p:spPr>
      </p:pic>
      <p:pic>
        <p:nvPicPr>
          <p:cNvPr id="7" name="Picture 6">
            <a:extLst>
              <a:ext uri="{FF2B5EF4-FFF2-40B4-BE49-F238E27FC236}">
                <a16:creationId xmlns:a16="http://schemas.microsoft.com/office/drawing/2014/main" id="{090E5E44-E677-C80D-962C-141156B5997D}"/>
              </a:ext>
            </a:extLst>
          </p:cNvPr>
          <p:cNvPicPr>
            <a:picLocks noChangeAspect="1"/>
          </p:cNvPicPr>
          <p:nvPr/>
        </p:nvPicPr>
        <p:blipFill>
          <a:blip r:embed="rId4"/>
          <a:stretch>
            <a:fillRect/>
          </a:stretch>
        </p:blipFill>
        <p:spPr>
          <a:xfrm>
            <a:off x="1817122" y="1870643"/>
            <a:ext cx="2373744" cy="3247949"/>
          </a:xfrm>
          <a:prstGeom prst="rect">
            <a:avLst/>
          </a:prstGeom>
          <a:solidFill>
            <a:schemeClr val="bg1"/>
          </a:solidFill>
          <a:ln>
            <a:solidFill>
              <a:schemeClr val="accent1"/>
            </a:solidFill>
          </a:ln>
        </p:spPr>
      </p:pic>
      <p:pic>
        <p:nvPicPr>
          <p:cNvPr id="10" name="Picture 9">
            <a:extLst>
              <a:ext uri="{FF2B5EF4-FFF2-40B4-BE49-F238E27FC236}">
                <a16:creationId xmlns:a16="http://schemas.microsoft.com/office/drawing/2014/main" id="{272EE132-2761-11CB-CDF7-7F915D420188}"/>
              </a:ext>
            </a:extLst>
          </p:cNvPr>
          <p:cNvPicPr>
            <a:picLocks noChangeAspect="1"/>
          </p:cNvPicPr>
          <p:nvPr/>
        </p:nvPicPr>
        <p:blipFill>
          <a:blip r:embed="rId5"/>
          <a:stretch>
            <a:fillRect/>
          </a:stretch>
        </p:blipFill>
        <p:spPr>
          <a:xfrm>
            <a:off x="3606071" y="2103908"/>
            <a:ext cx="2348149" cy="3386008"/>
          </a:xfrm>
          <a:prstGeom prst="rect">
            <a:avLst/>
          </a:prstGeom>
          <a:solidFill>
            <a:schemeClr val="bg1"/>
          </a:solidFill>
          <a:ln>
            <a:solidFill>
              <a:schemeClr val="accent1"/>
            </a:solidFill>
          </a:ln>
        </p:spPr>
      </p:pic>
      <p:pic>
        <p:nvPicPr>
          <p:cNvPr id="12" name="Picture 11">
            <a:extLst>
              <a:ext uri="{FF2B5EF4-FFF2-40B4-BE49-F238E27FC236}">
                <a16:creationId xmlns:a16="http://schemas.microsoft.com/office/drawing/2014/main" id="{67A01640-D0B3-C907-ADEC-0A731F58DD37}"/>
              </a:ext>
            </a:extLst>
          </p:cNvPr>
          <p:cNvPicPr>
            <a:picLocks noChangeAspect="1"/>
          </p:cNvPicPr>
          <p:nvPr/>
        </p:nvPicPr>
        <p:blipFill>
          <a:blip r:embed="rId6"/>
          <a:stretch>
            <a:fillRect/>
          </a:stretch>
        </p:blipFill>
        <p:spPr>
          <a:xfrm>
            <a:off x="5520453" y="2400281"/>
            <a:ext cx="2405421" cy="3397545"/>
          </a:xfrm>
          <a:prstGeom prst="rect">
            <a:avLst/>
          </a:prstGeom>
          <a:solidFill>
            <a:schemeClr val="bg1"/>
          </a:solidFill>
          <a:ln>
            <a:solidFill>
              <a:schemeClr val="accent1"/>
            </a:solidFill>
          </a:ln>
        </p:spPr>
      </p:pic>
      <p:pic>
        <p:nvPicPr>
          <p:cNvPr id="14" name="Picture 13">
            <a:extLst>
              <a:ext uri="{FF2B5EF4-FFF2-40B4-BE49-F238E27FC236}">
                <a16:creationId xmlns:a16="http://schemas.microsoft.com/office/drawing/2014/main" id="{E6827EAA-C1F9-CB99-58EE-5807760016CB}"/>
              </a:ext>
            </a:extLst>
          </p:cNvPr>
          <p:cNvPicPr>
            <a:picLocks noChangeAspect="1"/>
          </p:cNvPicPr>
          <p:nvPr/>
        </p:nvPicPr>
        <p:blipFill>
          <a:blip r:embed="rId7"/>
          <a:stretch>
            <a:fillRect/>
          </a:stretch>
        </p:blipFill>
        <p:spPr>
          <a:xfrm>
            <a:off x="7283807" y="2803704"/>
            <a:ext cx="2519964" cy="3433938"/>
          </a:xfrm>
          <a:prstGeom prst="rect">
            <a:avLst/>
          </a:prstGeom>
          <a:solidFill>
            <a:schemeClr val="bg1"/>
          </a:solidFill>
          <a:ln>
            <a:solidFill>
              <a:schemeClr val="accent1"/>
            </a:solidFill>
          </a:ln>
        </p:spPr>
      </p:pic>
      <p:pic>
        <p:nvPicPr>
          <p:cNvPr id="16" name="Picture 15">
            <a:extLst>
              <a:ext uri="{FF2B5EF4-FFF2-40B4-BE49-F238E27FC236}">
                <a16:creationId xmlns:a16="http://schemas.microsoft.com/office/drawing/2014/main" id="{9B678D83-66D7-FBB2-4A0B-17033ED2CCFB}"/>
              </a:ext>
            </a:extLst>
          </p:cNvPr>
          <p:cNvPicPr>
            <a:picLocks noChangeAspect="1"/>
          </p:cNvPicPr>
          <p:nvPr/>
        </p:nvPicPr>
        <p:blipFill>
          <a:blip r:embed="rId8"/>
          <a:stretch>
            <a:fillRect/>
          </a:stretch>
        </p:blipFill>
        <p:spPr>
          <a:xfrm>
            <a:off x="9478796" y="3158716"/>
            <a:ext cx="2348149" cy="3373511"/>
          </a:xfrm>
          <a:prstGeom prst="rect">
            <a:avLst/>
          </a:prstGeom>
          <a:solidFill>
            <a:schemeClr val="bg1"/>
          </a:solidFill>
          <a:ln>
            <a:solidFill>
              <a:schemeClr val="accent1"/>
            </a:solidFill>
          </a:ln>
        </p:spPr>
      </p:pic>
    </p:spTree>
    <p:extLst>
      <p:ext uri="{BB962C8B-B14F-4D97-AF65-F5344CB8AC3E}">
        <p14:creationId xmlns:p14="http://schemas.microsoft.com/office/powerpoint/2010/main" val="228436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43BC-4628-44A9-82C5-6AA8512AE15C}"/>
              </a:ext>
            </a:extLst>
          </p:cNvPr>
          <p:cNvSpPr>
            <a:spLocks noGrp="1"/>
          </p:cNvSpPr>
          <p:nvPr>
            <p:ph type="title"/>
          </p:nvPr>
        </p:nvSpPr>
        <p:spPr>
          <a:xfrm>
            <a:off x="413328" y="565403"/>
            <a:ext cx="10515600" cy="726557"/>
          </a:xfrm>
        </p:spPr>
        <p:txBody>
          <a:bodyPr>
            <a:normAutofit/>
          </a:bodyPr>
          <a:lstStyle/>
          <a:p>
            <a:r>
              <a:rPr lang="en-GB" sz="3200" dirty="0"/>
              <a:t>New Member brochure (2 pages)</a:t>
            </a:r>
            <a:endParaRPr lang="en-AU" sz="3200" dirty="0"/>
          </a:p>
        </p:txBody>
      </p:sp>
      <p:pic>
        <p:nvPicPr>
          <p:cNvPr id="5" name="Picture 4">
            <a:extLst>
              <a:ext uri="{FF2B5EF4-FFF2-40B4-BE49-F238E27FC236}">
                <a16:creationId xmlns:a16="http://schemas.microsoft.com/office/drawing/2014/main" id="{61C6891E-E517-4646-8975-6BFB4B0E2898}"/>
              </a:ext>
            </a:extLst>
          </p:cNvPr>
          <p:cNvPicPr>
            <a:picLocks noChangeAspect="1"/>
          </p:cNvPicPr>
          <p:nvPr/>
        </p:nvPicPr>
        <p:blipFill>
          <a:blip r:embed="rId3"/>
          <a:stretch>
            <a:fillRect/>
          </a:stretch>
        </p:blipFill>
        <p:spPr>
          <a:xfrm>
            <a:off x="223253" y="1442085"/>
            <a:ext cx="5700713" cy="3973830"/>
          </a:xfrm>
          <a:prstGeom prst="rect">
            <a:avLst/>
          </a:prstGeom>
          <a:ln>
            <a:solidFill>
              <a:schemeClr val="accent1"/>
            </a:solidFill>
          </a:ln>
        </p:spPr>
      </p:pic>
      <p:pic>
        <p:nvPicPr>
          <p:cNvPr id="8" name="Picture 7">
            <a:extLst>
              <a:ext uri="{FF2B5EF4-FFF2-40B4-BE49-F238E27FC236}">
                <a16:creationId xmlns:a16="http://schemas.microsoft.com/office/drawing/2014/main" id="{879B2D0F-2AA4-43DA-B402-3830B9BA1E5E}"/>
              </a:ext>
            </a:extLst>
          </p:cNvPr>
          <p:cNvPicPr>
            <a:picLocks noChangeAspect="1"/>
          </p:cNvPicPr>
          <p:nvPr/>
        </p:nvPicPr>
        <p:blipFill>
          <a:blip r:embed="rId4"/>
          <a:stretch>
            <a:fillRect/>
          </a:stretch>
        </p:blipFill>
        <p:spPr>
          <a:xfrm>
            <a:off x="6334211" y="1442085"/>
            <a:ext cx="5634536" cy="3973830"/>
          </a:xfrm>
          <a:prstGeom prst="rect">
            <a:avLst/>
          </a:prstGeom>
          <a:ln>
            <a:solidFill>
              <a:schemeClr val="accent1"/>
            </a:solidFill>
          </a:ln>
        </p:spPr>
      </p:pic>
    </p:spTree>
    <p:extLst>
      <p:ext uri="{BB962C8B-B14F-4D97-AF65-F5344CB8AC3E}">
        <p14:creationId xmlns:p14="http://schemas.microsoft.com/office/powerpoint/2010/main" val="241392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4170-A3D6-FD48-AB55-291246E725ED}"/>
              </a:ext>
            </a:extLst>
          </p:cNvPr>
          <p:cNvSpPr>
            <a:spLocks noGrp="1"/>
          </p:cNvSpPr>
          <p:nvPr>
            <p:ph type="title"/>
          </p:nvPr>
        </p:nvSpPr>
        <p:spPr>
          <a:xfrm>
            <a:off x="385618" y="607332"/>
            <a:ext cx="10515600" cy="614589"/>
          </a:xfrm>
        </p:spPr>
        <p:txBody>
          <a:bodyPr>
            <a:normAutofit/>
          </a:bodyPr>
          <a:lstStyle/>
          <a:p>
            <a:r>
              <a:rPr lang="en-AU" sz="3200" dirty="0"/>
              <a:t>Magazines (when available)</a:t>
            </a:r>
          </a:p>
        </p:txBody>
      </p:sp>
      <p:pic>
        <p:nvPicPr>
          <p:cNvPr id="5" name="Picture 4">
            <a:extLst>
              <a:ext uri="{FF2B5EF4-FFF2-40B4-BE49-F238E27FC236}">
                <a16:creationId xmlns:a16="http://schemas.microsoft.com/office/drawing/2014/main" id="{31D16DFD-363C-1C6A-CE56-34D29CD1B515}"/>
              </a:ext>
            </a:extLst>
          </p:cNvPr>
          <p:cNvPicPr>
            <a:picLocks noChangeAspect="1"/>
          </p:cNvPicPr>
          <p:nvPr/>
        </p:nvPicPr>
        <p:blipFill>
          <a:blip r:embed="rId3"/>
          <a:stretch>
            <a:fillRect/>
          </a:stretch>
        </p:blipFill>
        <p:spPr>
          <a:xfrm>
            <a:off x="2145458" y="1568904"/>
            <a:ext cx="2813685" cy="4067175"/>
          </a:xfrm>
          <a:prstGeom prst="rect">
            <a:avLst/>
          </a:prstGeom>
        </p:spPr>
      </p:pic>
      <p:pic>
        <p:nvPicPr>
          <p:cNvPr id="8" name="Picture 7">
            <a:extLst>
              <a:ext uri="{FF2B5EF4-FFF2-40B4-BE49-F238E27FC236}">
                <a16:creationId xmlns:a16="http://schemas.microsoft.com/office/drawing/2014/main" id="{EA2D6DD6-0225-94E8-61BB-49929D0089D6}"/>
              </a:ext>
            </a:extLst>
          </p:cNvPr>
          <p:cNvPicPr>
            <a:picLocks noChangeAspect="1"/>
          </p:cNvPicPr>
          <p:nvPr/>
        </p:nvPicPr>
        <p:blipFill>
          <a:blip r:embed="rId4"/>
          <a:stretch>
            <a:fillRect/>
          </a:stretch>
        </p:blipFill>
        <p:spPr>
          <a:xfrm>
            <a:off x="6421599" y="533302"/>
            <a:ext cx="3888728" cy="5536996"/>
          </a:xfrm>
          <a:prstGeom prst="rect">
            <a:avLst/>
          </a:prstGeom>
        </p:spPr>
      </p:pic>
    </p:spTree>
    <p:extLst>
      <p:ext uri="{BB962C8B-B14F-4D97-AF65-F5344CB8AC3E}">
        <p14:creationId xmlns:p14="http://schemas.microsoft.com/office/powerpoint/2010/main" val="144286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9506-D06E-4161-90CE-F3F6CA19FE44}"/>
              </a:ext>
            </a:extLst>
          </p:cNvPr>
          <p:cNvSpPr>
            <a:spLocks noGrp="1"/>
          </p:cNvSpPr>
          <p:nvPr>
            <p:ph type="title"/>
          </p:nvPr>
        </p:nvSpPr>
        <p:spPr>
          <a:xfrm>
            <a:off x="838200" y="365125"/>
            <a:ext cx="10515600" cy="784167"/>
          </a:xfrm>
        </p:spPr>
        <p:txBody>
          <a:bodyPr>
            <a:normAutofit/>
          </a:bodyPr>
          <a:lstStyle/>
          <a:p>
            <a:r>
              <a:rPr lang="en-GB" sz="3200" dirty="0"/>
              <a:t>How do I order?</a:t>
            </a:r>
            <a:endParaRPr lang="en-AU" sz="3200" dirty="0"/>
          </a:p>
        </p:txBody>
      </p:sp>
      <p:sp>
        <p:nvSpPr>
          <p:cNvPr id="3" name="Content Placeholder 2">
            <a:extLst>
              <a:ext uri="{FF2B5EF4-FFF2-40B4-BE49-F238E27FC236}">
                <a16:creationId xmlns:a16="http://schemas.microsoft.com/office/drawing/2014/main" id="{787FB572-BE29-4946-8C49-29010B8D7D54}"/>
              </a:ext>
            </a:extLst>
          </p:cNvPr>
          <p:cNvSpPr>
            <a:spLocks noGrp="1"/>
          </p:cNvSpPr>
          <p:nvPr>
            <p:ph idx="1"/>
          </p:nvPr>
        </p:nvSpPr>
        <p:spPr>
          <a:xfrm>
            <a:off x="838200" y="1349764"/>
            <a:ext cx="10998666" cy="4351338"/>
          </a:xfrm>
        </p:spPr>
        <p:txBody>
          <a:bodyPr>
            <a:normAutofit/>
          </a:bodyPr>
          <a:lstStyle/>
          <a:p>
            <a:r>
              <a:rPr lang="en-GB" sz="2000" dirty="0"/>
              <a:t>Orders must be in writing: ensures accuracy, provides an audit trail for Medicare.</a:t>
            </a:r>
          </a:p>
          <a:p>
            <a:r>
              <a:rPr lang="en-GB" sz="2000" dirty="0"/>
              <a:t>There are a variety of methods:</a:t>
            </a:r>
          </a:p>
          <a:p>
            <a:pPr lvl="1"/>
            <a:r>
              <a:rPr lang="en-GB" sz="1600" dirty="0"/>
              <a:t>Online: </a:t>
            </a:r>
            <a:r>
              <a:rPr lang="en-GB" sz="1600" dirty="0">
                <a:hlinkClick r:id="rId3"/>
              </a:rPr>
              <a:t>https://www.ostomynsw.org.au/order_form18.php</a:t>
            </a:r>
            <a:endParaRPr lang="en-GB" sz="1600" dirty="0"/>
          </a:p>
          <a:p>
            <a:pPr lvl="1"/>
            <a:r>
              <a:rPr lang="en-GB" sz="1600" dirty="0"/>
              <a:t>Email: </a:t>
            </a:r>
            <a:r>
              <a:rPr lang="en-GB" sz="1600" dirty="0">
                <a:hlinkClick r:id="rId4"/>
              </a:rPr>
              <a:t>orders@ostomynsw.org.au</a:t>
            </a:r>
            <a:endParaRPr lang="en-GB" sz="1600" dirty="0"/>
          </a:p>
          <a:p>
            <a:pPr lvl="1"/>
            <a:r>
              <a:rPr lang="en-GB" sz="1600" dirty="0"/>
              <a:t>Fax: 02 9542 1400</a:t>
            </a:r>
          </a:p>
          <a:p>
            <a:pPr lvl="1"/>
            <a:r>
              <a:rPr lang="en-GB" sz="1600" dirty="0"/>
              <a:t>In writing to Ostomy NSW Limited, PO Box 3068, Kirrawee, NSW, 2232</a:t>
            </a:r>
          </a:p>
          <a:p>
            <a:pPr lvl="1"/>
            <a:endParaRPr lang="en-GB" sz="1600" dirty="0"/>
          </a:p>
          <a:p>
            <a:r>
              <a:rPr lang="en-GB" sz="2000" dirty="0"/>
              <a:t>There are 3,915 items on the Stoma Appliance Schedule – your code numbers are </a:t>
            </a:r>
            <a:r>
              <a:rPr lang="en-GB" sz="2000" u="sng" dirty="0"/>
              <a:t>very</a:t>
            </a:r>
            <a:r>
              <a:rPr lang="en-GB" sz="2000" dirty="0"/>
              <a:t> important.</a:t>
            </a:r>
          </a:p>
          <a:p>
            <a:pPr lvl="1"/>
            <a:r>
              <a:rPr lang="en-GB" sz="1600" dirty="0" err="1"/>
              <a:t>eg.</a:t>
            </a:r>
            <a:r>
              <a:rPr lang="en-GB" sz="1600" dirty="0"/>
              <a:t> 10165 and 10365 are different products (closed and drainable)</a:t>
            </a:r>
          </a:p>
          <a:p>
            <a:pPr lvl="1"/>
            <a:r>
              <a:rPr lang="en-GB" sz="1600" dirty="0" err="1"/>
              <a:t>eg.</a:t>
            </a:r>
            <a:r>
              <a:rPr lang="en-GB" sz="1600" dirty="0"/>
              <a:t> XMHCCM532 and XMHCDM532 are different products.</a:t>
            </a:r>
          </a:p>
          <a:p>
            <a:pPr lvl="1"/>
            <a:r>
              <a:rPr lang="en-GB" sz="1600" dirty="0"/>
              <a:t>Our team uses the code you provide us, not the description. 29730 “25 mm please” may give you the wrong item.</a:t>
            </a:r>
          </a:p>
        </p:txBody>
      </p:sp>
    </p:spTree>
    <p:extLst>
      <p:ext uri="{BB962C8B-B14F-4D97-AF65-F5344CB8AC3E}">
        <p14:creationId xmlns:p14="http://schemas.microsoft.com/office/powerpoint/2010/main" val="242809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9506-D06E-4161-90CE-F3F6CA19FE44}"/>
              </a:ext>
            </a:extLst>
          </p:cNvPr>
          <p:cNvSpPr>
            <a:spLocks noGrp="1"/>
          </p:cNvSpPr>
          <p:nvPr>
            <p:ph type="title"/>
          </p:nvPr>
        </p:nvSpPr>
        <p:spPr>
          <a:xfrm>
            <a:off x="838200" y="365125"/>
            <a:ext cx="10515600" cy="784167"/>
          </a:xfrm>
        </p:spPr>
        <p:txBody>
          <a:bodyPr>
            <a:normAutofit/>
          </a:bodyPr>
          <a:lstStyle/>
          <a:p>
            <a:r>
              <a:rPr lang="en-GB" sz="3200" dirty="0"/>
              <a:t>How do I order?</a:t>
            </a:r>
            <a:endParaRPr lang="en-AU" sz="3200" dirty="0"/>
          </a:p>
        </p:txBody>
      </p:sp>
      <p:sp>
        <p:nvSpPr>
          <p:cNvPr id="3" name="Content Placeholder 2">
            <a:extLst>
              <a:ext uri="{FF2B5EF4-FFF2-40B4-BE49-F238E27FC236}">
                <a16:creationId xmlns:a16="http://schemas.microsoft.com/office/drawing/2014/main" id="{787FB572-BE29-4946-8C49-29010B8D7D54}"/>
              </a:ext>
            </a:extLst>
          </p:cNvPr>
          <p:cNvSpPr>
            <a:spLocks noGrp="1"/>
          </p:cNvSpPr>
          <p:nvPr>
            <p:ph idx="1"/>
          </p:nvPr>
        </p:nvSpPr>
        <p:spPr>
          <a:xfrm>
            <a:off x="838200" y="1349764"/>
            <a:ext cx="10998666" cy="4351338"/>
          </a:xfrm>
        </p:spPr>
        <p:txBody>
          <a:bodyPr>
            <a:normAutofit/>
          </a:bodyPr>
          <a:lstStyle/>
          <a:p>
            <a:r>
              <a:rPr lang="en-GB" sz="2000" dirty="0"/>
              <a:t>Provide your membership number, name and delivery address with your order. We will check our records and update if there are differences.</a:t>
            </a:r>
          </a:p>
          <a:p>
            <a:r>
              <a:rPr lang="en-GB" sz="2000" dirty="0"/>
              <a:t>You may specify a different or temporary address for an order.</a:t>
            </a:r>
          </a:p>
          <a:p>
            <a:r>
              <a:rPr lang="en-GB" sz="2000" dirty="0"/>
              <a:t>Medicare number – we claim on your behalf.</a:t>
            </a:r>
          </a:p>
        </p:txBody>
      </p:sp>
    </p:spTree>
    <p:extLst>
      <p:ext uri="{BB962C8B-B14F-4D97-AF65-F5344CB8AC3E}">
        <p14:creationId xmlns:p14="http://schemas.microsoft.com/office/powerpoint/2010/main" val="215569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A2BD-C3C9-C81D-8B1D-4847F831B4CE}"/>
              </a:ext>
            </a:extLst>
          </p:cNvPr>
          <p:cNvSpPr>
            <a:spLocks noGrp="1"/>
          </p:cNvSpPr>
          <p:nvPr>
            <p:ph type="title"/>
          </p:nvPr>
        </p:nvSpPr>
        <p:spPr>
          <a:xfrm>
            <a:off x="383733" y="420275"/>
            <a:ext cx="10515600" cy="519969"/>
          </a:xfrm>
        </p:spPr>
        <p:txBody>
          <a:bodyPr>
            <a:normAutofit fontScale="90000"/>
          </a:bodyPr>
          <a:lstStyle/>
          <a:p>
            <a:r>
              <a:rPr lang="en-AU" sz="3200" dirty="0"/>
              <a:t>Online ordering is preferred</a:t>
            </a:r>
          </a:p>
        </p:txBody>
      </p:sp>
      <p:pic>
        <p:nvPicPr>
          <p:cNvPr id="8" name="Picture 7">
            <a:extLst>
              <a:ext uri="{FF2B5EF4-FFF2-40B4-BE49-F238E27FC236}">
                <a16:creationId xmlns:a16="http://schemas.microsoft.com/office/drawing/2014/main" id="{CA632FED-47D2-92FF-B9EC-D00CC7E08E1A}"/>
              </a:ext>
            </a:extLst>
          </p:cNvPr>
          <p:cNvPicPr>
            <a:picLocks noChangeAspect="1"/>
          </p:cNvPicPr>
          <p:nvPr/>
        </p:nvPicPr>
        <p:blipFill>
          <a:blip r:embed="rId3"/>
          <a:stretch>
            <a:fillRect/>
          </a:stretch>
        </p:blipFill>
        <p:spPr>
          <a:xfrm>
            <a:off x="1648410" y="867748"/>
            <a:ext cx="4876800" cy="5953125"/>
          </a:xfrm>
          <a:prstGeom prst="rect">
            <a:avLst/>
          </a:prstGeom>
        </p:spPr>
      </p:pic>
      <p:pic>
        <p:nvPicPr>
          <p:cNvPr id="7" name="Picture 6">
            <a:extLst>
              <a:ext uri="{FF2B5EF4-FFF2-40B4-BE49-F238E27FC236}">
                <a16:creationId xmlns:a16="http://schemas.microsoft.com/office/drawing/2014/main" id="{9AD7844C-252F-EC48-E259-E93D75952F9E}"/>
              </a:ext>
            </a:extLst>
          </p:cNvPr>
          <p:cNvPicPr>
            <a:picLocks noChangeAspect="1"/>
          </p:cNvPicPr>
          <p:nvPr/>
        </p:nvPicPr>
        <p:blipFill rotWithShape="1">
          <a:blip r:embed="rId4">
            <a:clrChange>
              <a:clrFrom>
                <a:srgbClr val="FFFFFF"/>
              </a:clrFrom>
              <a:clrTo>
                <a:srgbClr val="FFFFFF">
                  <a:alpha val="0"/>
                </a:srgbClr>
              </a:clrTo>
            </a:clrChange>
          </a:blip>
          <a:srcRect r="19772"/>
          <a:stretch/>
        </p:blipFill>
        <p:spPr>
          <a:xfrm>
            <a:off x="135005" y="789117"/>
            <a:ext cx="4424558" cy="847725"/>
          </a:xfrm>
          <a:prstGeom prst="rect">
            <a:avLst/>
          </a:prstGeom>
        </p:spPr>
      </p:pic>
      <p:pic>
        <p:nvPicPr>
          <p:cNvPr id="13" name="Picture 12">
            <a:extLst>
              <a:ext uri="{FF2B5EF4-FFF2-40B4-BE49-F238E27FC236}">
                <a16:creationId xmlns:a16="http://schemas.microsoft.com/office/drawing/2014/main" id="{B911B7AF-DEF7-B227-8E18-2465EA27611F}"/>
              </a:ext>
            </a:extLst>
          </p:cNvPr>
          <p:cNvPicPr>
            <a:picLocks noChangeAspect="1"/>
          </p:cNvPicPr>
          <p:nvPr/>
        </p:nvPicPr>
        <p:blipFill>
          <a:blip r:embed="rId5"/>
          <a:stretch>
            <a:fillRect/>
          </a:stretch>
        </p:blipFill>
        <p:spPr>
          <a:xfrm>
            <a:off x="7266441" y="719575"/>
            <a:ext cx="4078577" cy="5773412"/>
          </a:xfrm>
          <a:prstGeom prst="rect">
            <a:avLst/>
          </a:prstGeom>
        </p:spPr>
      </p:pic>
      <p:cxnSp>
        <p:nvCxnSpPr>
          <p:cNvPr id="16" name="Straight Arrow Connector 15">
            <a:extLst>
              <a:ext uri="{FF2B5EF4-FFF2-40B4-BE49-F238E27FC236}">
                <a16:creationId xmlns:a16="http://schemas.microsoft.com/office/drawing/2014/main" id="{21A6B4CE-126E-AC41-C28A-856DD4FB42F4}"/>
              </a:ext>
            </a:extLst>
          </p:cNvPr>
          <p:cNvCxnSpPr>
            <a:cxnSpLocks/>
          </p:cNvCxnSpPr>
          <p:nvPr/>
        </p:nvCxnSpPr>
        <p:spPr>
          <a:xfrm flipV="1">
            <a:off x="5085184" y="2276669"/>
            <a:ext cx="2313992" cy="6531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FDB3599-2BB6-762B-FE6C-943A771ABEE7}"/>
              </a:ext>
            </a:extLst>
          </p:cNvPr>
          <p:cNvCxnSpPr>
            <a:cxnSpLocks/>
          </p:cNvCxnSpPr>
          <p:nvPr/>
        </p:nvCxnSpPr>
        <p:spPr>
          <a:xfrm flipV="1">
            <a:off x="5085184" y="2435290"/>
            <a:ext cx="2313992" cy="775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05DA410-B70B-6377-FF13-B718321864B4}"/>
              </a:ext>
            </a:extLst>
          </p:cNvPr>
          <p:cNvCxnSpPr>
            <a:cxnSpLocks/>
          </p:cNvCxnSpPr>
          <p:nvPr/>
        </p:nvCxnSpPr>
        <p:spPr>
          <a:xfrm flipV="1">
            <a:off x="5085184" y="2603240"/>
            <a:ext cx="2313992" cy="15809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96BEE61-AF9B-5FE5-0246-9998148AC0F4}"/>
              </a:ext>
            </a:extLst>
          </p:cNvPr>
          <p:cNvCxnSpPr>
            <a:cxnSpLocks/>
          </p:cNvCxnSpPr>
          <p:nvPr/>
        </p:nvCxnSpPr>
        <p:spPr>
          <a:xfrm flipV="1">
            <a:off x="4581834" y="2906923"/>
            <a:ext cx="2817342" cy="32452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27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CD76-D101-4BF5-8F8B-437E804D2E9B}"/>
              </a:ext>
            </a:extLst>
          </p:cNvPr>
          <p:cNvSpPr>
            <a:spLocks noGrp="1"/>
          </p:cNvSpPr>
          <p:nvPr>
            <p:ph type="title"/>
          </p:nvPr>
        </p:nvSpPr>
        <p:spPr>
          <a:xfrm>
            <a:off x="450272" y="512907"/>
            <a:ext cx="10515600" cy="586597"/>
          </a:xfrm>
        </p:spPr>
        <p:txBody>
          <a:bodyPr>
            <a:normAutofit/>
          </a:bodyPr>
          <a:lstStyle/>
          <a:p>
            <a:r>
              <a:rPr lang="en-GB" sz="3200" dirty="0"/>
              <a:t>What is the cost?</a:t>
            </a:r>
            <a:endParaRPr lang="en-AU" sz="3200" dirty="0"/>
          </a:p>
        </p:txBody>
      </p:sp>
      <p:sp>
        <p:nvSpPr>
          <p:cNvPr id="3" name="Content Placeholder 2">
            <a:extLst>
              <a:ext uri="{FF2B5EF4-FFF2-40B4-BE49-F238E27FC236}">
                <a16:creationId xmlns:a16="http://schemas.microsoft.com/office/drawing/2014/main" id="{D7AC7E07-3B90-402E-9889-C6614E0009CB}"/>
              </a:ext>
            </a:extLst>
          </p:cNvPr>
          <p:cNvSpPr>
            <a:spLocks noGrp="1"/>
          </p:cNvSpPr>
          <p:nvPr>
            <p:ph idx="1"/>
          </p:nvPr>
        </p:nvSpPr>
        <p:spPr>
          <a:xfrm>
            <a:off x="838200" y="1455575"/>
            <a:ext cx="10515600" cy="4189445"/>
          </a:xfrm>
        </p:spPr>
        <p:txBody>
          <a:bodyPr>
            <a:normAutofit fontScale="92500" lnSpcReduction="20000"/>
          </a:bodyPr>
          <a:lstStyle/>
          <a:p>
            <a:r>
              <a:rPr lang="en-GB" sz="2000" dirty="0"/>
              <a:t>Annual membership fees: currently $70 full member and $60 concession member. </a:t>
            </a:r>
          </a:p>
          <a:p>
            <a:r>
              <a:rPr lang="en-GB" sz="2000" dirty="0"/>
              <a:t>Your membership fee provides around 30% of our running costs.</a:t>
            </a:r>
          </a:p>
          <a:p>
            <a:r>
              <a:rPr lang="en-GB" sz="2000" dirty="0"/>
              <a:t>Postage $15 in NSW, $20 interstate, $22 Express. This offsets our postage costs from Australia Post eParcel.</a:t>
            </a:r>
          </a:p>
          <a:p>
            <a:r>
              <a:rPr lang="en-GB" sz="2000" u="sng" dirty="0"/>
              <a:t>That’s all!!</a:t>
            </a:r>
          </a:p>
          <a:p>
            <a:r>
              <a:rPr lang="en-GB" sz="2000" dirty="0"/>
              <a:t>Ostomy NSW does not keep debit or credit card details on file – you will need to quote these each time you make a payment.</a:t>
            </a:r>
          </a:p>
          <a:p>
            <a:endParaRPr lang="en-GB" sz="2000" u="sng" dirty="0"/>
          </a:p>
          <a:p>
            <a:r>
              <a:rPr lang="en-GB" sz="2000" dirty="0"/>
              <a:t>We process your Medicare rebate and Dept of Health pays a 2.75% commission to ONL- only 30% of our running costs.</a:t>
            </a:r>
          </a:p>
          <a:p>
            <a:r>
              <a:rPr lang="en-GB" sz="2000" b="1" dirty="0"/>
              <a:t>Donations</a:t>
            </a:r>
            <a:r>
              <a:rPr lang="en-GB" sz="2000" dirty="0"/>
              <a:t> are important and greatly appreciated - $2 and above are tax deductible.</a:t>
            </a:r>
          </a:p>
          <a:p>
            <a:endParaRPr lang="en-AU" sz="2000" dirty="0"/>
          </a:p>
        </p:txBody>
      </p:sp>
    </p:spTree>
    <p:extLst>
      <p:ext uri="{BB962C8B-B14F-4D97-AF65-F5344CB8AC3E}">
        <p14:creationId xmlns:p14="http://schemas.microsoft.com/office/powerpoint/2010/main" val="3996063838"/>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F2455B2D-BAB7-438A-85DA-0266A24CB79F}">
  <ds:schemaRefs>
    <ds:schemaRef ds:uri="http://www.w3.org/XML/1998/namespace"/>
    <ds:schemaRef ds:uri="http://schemas.microsoft.com/office/2006/documentManagement/types"/>
    <ds:schemaRef ds:uri="http://schemas.microsoft.com/office/2006/metadata/properties"/>
    <ds:schemaRef ds:uri="16c05727-aa75-4e4a-9b5f-8a80a1165891"/>
    <ds:schemaRef ds:uri="http://purl.org/dc/elements/1.1/"/>
    <ds:schemaRef ds:uri="http://schemas.microsoft.com/office/infopath/2007/PartnerControls"/>
    <ds:schemaRef ds:uri="http://schemas.openxmlformats.org/package/2006/metadata/core-properties"/>
    <ds:schemaRef ds:uri="71af3243-3dd4-4a8d-8c0d-dd76da1f02a5"/>
    <ds:schemaRef ds:uri="http://purl.org/dc/dcmitype/"/>
    <ds:schemaRef ds:uri="http://purl.org/dc/terms/"/>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{2BF07D62-E142-46A5-AC26-46A9F686D065}tf11964407_win32</Template>
  <TotalTime>1264</TotalTime>
  <Words>1340</Words>
  <Application>Microsoft Office PowerPoint</Application>
  <PresentationFormat>Widescreen</PresentationFormat>
  <Paragraphs>79</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Black</vt:lpstr>
      <vt:lpstr>Calibri</vt:lpstr>
      <vt:lpstr>Franklin Gothic Book</vt:lpstr>
      <vt:lpstr>Franklin Gothic Demi</vt:lpstr>
      <vt:lpstr>Wingdings 2</vt:lpstr>
      <vt:lpstr>DividendVTI</vt:lpstr>
      <vt:lpstr>New Members  Welcome to Ostomy NSW</vt:lpstr>
      <vt:lpstr>Who is Ostomy NSW Limited (ONL)?</vt:lpstr>
      <vt:lpstr>New Member pack (6 pages)</vt:lpstr>
      <vt:lpstr>New Member brochure (2 pages)</vt:lpstr>
      <vt:lpstr>Magazines (when available)</vt:lpstr>
      <vt:lpstr>How do I order?</vt:lpstr>
      <vt:lpstr>How do I order?</vt:lpstr>
      <vt:lpstr>Online ordering is preferred</vt:lpstr>
      <vt:lpstr>What is the cost?</vt:lpstr>
      <vt:lpstr>Your Information and Privacy</vt:lpstr>
      <vt:lpstr>Packing Slip</vt:lpstr>
      <vt:lpstr>PowerPoint Presentation</vt:lpstr>
      <vt:lpstr>PowerPoint Presentation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Skin  2022 Lee Gavegan Stomal therapy Nurse</dc:title>
  <dc:creator>Fiona Gavegan</dc:creator>
  <cp:lastModifiedBy>Ostomy Orders</cp:lastModifiedBy>
  <cp:revision>60</cp:revision>
  <cp:lastPrinted>2022-05-16T23:55:34Z</cp:lastPrinted>
  <dcterms:created xsi:type="dcterms:W3CDTF">2022-04-11T09:05:39Z</dcterms:created>
  <dcterms:modified xsi:type="dcterms:W3CDTF">2022-08-23T04:55:37Z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